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1"/>
  </p:notesMasterIdLst>
  <p:sldIdLst>
    <p:sldId id="256" r:id="rId3"/>
    <p:sldId id="344" r:id="rId4"/>
    <p:sldId id="353" r:id="rId5"/>
    <p:sldId id="337" r:id="rId6"/>
    <p:sldId id="402" r:id="rId7"/>
    <p:sldId id="401" r:id="rId8"/>
    <p:sldId id="312" r:id="rId9"/>
    <p:sldId id="399" r:id="rId10"/>
    <p:sldId id="613" r:id="rId11"/>
    <p:sldId id="614" r:id="rId12"/>
    <p:sldId id="611" r:id="rId13"/>
    <p:sldId id="612" r:id="rId14"/>
    <p:sldId id="615" r:id="rId15"/>
    <p:sldId id="616" r:id="rId16"/>
    <p:sldId id="617" r:id="rId17"/>
    <p:sldId id="403" r:id="rId18"/>
    <p:sldId id="400" r:id="rId19"/>
    <p:sldId id="33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2819" autoAdjust="0"/>
  </p:normalViewPr>
  <p:slideViewPr>
    <p:cSldViewPr snapToGrid="0">
      <p:cViewPr varScale="1">
        <p:scale>
          <a:sx n="67" d="100"/>
          <a:sy n="67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81EBA-A076-4FFC-8968-B74B6216A140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E1D-0E33-4E39-8C07-8B468157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91E1D-0E33-4E39-8C07-8B468157F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8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0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1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7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7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73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47C4-83AE-4983-8668-CA3B2B663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CD0D9-E57F-4F00-8796-A314F5B6F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09295-8179-4208-B3F2-013E1495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AFE3-8C5D-4A94-9CCE-52821543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1D329-40CD-4A1E-AB91-1F8FA27F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609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BAEABEB-5113-4CB1-809E-E08D033F99F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DDA1AEC-9C4B-4577-B755-750800CDE8BA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8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3869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00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32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9722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37882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27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0856-5D99-4A1A-8368-9F706B5A7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D7313-8D06-4868-B8B7-9F5212463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154C2-B0EB-43AE-AC7F-B9541B13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DFDC-827C-4562-953A-27F6543BA566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5A91-8A7C-4A6A-AFC1-AF06C53A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7B2F1E-61BC-47B5-8DDC-731266451CC2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78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168"/>
            <a:ext cx="12191999" cy="384048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>
          <a:xfrm>
            <a:off x="11257934" y="6492875"/>
            <a:ext cx="934065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763251" y="20032"/>
            <a:ext cx="1219200" cy="84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03" y="34546"/>
            <a:ext cx="1181623" cy="871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983E211-5213-4681-8E3B-8A9EC476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56529" y="6546663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428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3033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779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78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84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49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6642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EB2BA4-3C27-4A19-9DD1-BCE56F6BAA6C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2DB29E5-8EA7-4EB6-8242-994315601885}"/>
              </a:ext>
            </a:extLst>
          </p:cNvPr>
          <p:cNvSpPr txBox="1">
            <a:spLocks/>
          </p:cNvSpPr>
          <p:nvPr/>
        </p:nvSpPr>
        <p:spPr>
          <a:xfrm>
            <a:off x="16060" y="6677928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7146F-1B6F-438C-9315-B34D3EA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25" y="1146652"/>
            <a:ext cx="8886861" cy="618564"/>
          </a:xfrm>
        </p:spPr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LatentView Proposal – ETL Capabilities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06B0E-703C-42D7-84DF-BFAF16D983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Aug 2018</a:t>
            </a:r>
            <a:endParaRPr lang="en-US" dirty="0"/>
          </a:p>
        </p:txBody>
      </p:sp>
      <p:pic>
        <p:nvPicPr>
          <p:cNvPr id="8" name="Picture 2" descr="Image result for walmart">
            <a:extLst>
              <a:ext uri="{FF2B5EF4-FFF2-40B4-BE49-F238E27FC236}">
                <a16:creationId xmlns:a16="http://schemas.microsoft.com/office/drawing/2014/main" id="{42FFD371-0AD6-447E-80BD-C8C2FA16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3" y="5241945"/>
            <a:ext cx="3418577" cy="10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A95755-3ED9-40C0-A6D2-E24CCF53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58925"/>
            <a:ext cx="10940304" cy="408349"/>
          </a:xfrm>
        </p:spPr>
        <p:txBody>
          <a:bodyPr/>
          <a:lstStyle/>
          <a:p>
            <a:r>
              <a:rPr lang="en-US" dirty="0"/>
              <a:t>Planner Tool : Leading Global Food &amp; Beverages Corporation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9" y="693950"/>
            <a:ext cx="10563492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To predict the future revenue and sales using the user's input of various factors such as inflation, population growth &amp; more 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074" name="Picture 2" descr="https://lh3.googleusercontent.com/-vb0A0_8MRWc/WqfTrA9ldtI/AAAAAAAABgg/p59BhZvHnP8P4Ln670R1ucrcP-lapTnWQCL0BGAYYCw/h671/2018-03-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72" y="1280219"/>
            <a:ext cx="9662945" cy="512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D85A3-EFD8-4F6B-9D63-97567364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7" y="69382"/>
            <a:ext cx="11868148" cy="408349"/>
          </a:xfrm>
        </p:spPr>
        <p:txBody>
          <a:bodyPr/>
          <a:lstStyle/>
          <a:p>
            <a:r>
              <a:rPr lang="en-US" dirty="0"/>
              <a:t>Reliability Tool : Leading Home Appliances and Repair Services Provider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11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9" y="693950"/>
            <a:ext cx="10203274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Understand the reliability of parts through  part failure data  &amp; To Proactively manage spare parts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3532" y="1171233"/>
            <a:ext cx="11159237" cy="5321642"/>
            <a:chOff x="533999" y="1661048"/>
            <a:chExt cx="11159237" cy="53216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87"/>
            <a:stretch/>
          </p:blipFill>
          <p:spPr>
            <a:xfrm>
              <a:off x="533999" y="4585854"/>
              <a:ext cx="11159237" cy="23968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1"/>
            <a:stretch/>
          </p:blipFill>
          <p:spPr>
            <a:xfrm>
              <a:off x="4322617" y="1968826"/>
              <a:ext cx="6202817" cy="26170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43"/>
            <a:stretch/>
          </p:blipFill>
          <p:spPr>
            <a:xfrm>
              <a:off x="660997" y="1741231"/>
              <a:ext cx="3273694" cy="270607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322617" y="1661048"/>
              <a:ext cx="44552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This is the table showing Top 5  parts with reliability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11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5E992-9B38-4E88-9B21-3C2260B1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70600"/>
            <a:ext cx="11744323" cy="408349"/>
          </a:xfrm>
        </p:spPr>
        <p:txBody>
          <a:bodyPr/>
          <a:lstStyle/>
          <a:p>
            <a:r>
              <a:rPr lang="en-US" dirty="0"/>
              <a:t>Exploratory Data Analysis Tool : A Leading Asset Management Company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9" y="693950"/>
            <a:ext cx="10203274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To deep dive on any given data set and understand the Anomalies &amp; Outliers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26" name="Picture 2" descr="https://lh3.googleusercontent.com/-wrAhDpdbjeg/WqfPcD8c9kI/AAAAAAAABgQ/X8faKtMdjHYkVmeddnBmijRerw9mly_GQCL0BGAYYCw/h647/2018-03-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99" y="1224795"/>
            <a:ext cx="10951419" cy="52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55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082E9-B6C9-4E6B-8A04-68FF17F5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1" y="70600"/>
            <a:ext cx="11868148" cy="408349"/>
          </a:xfrm>
        </p:spPr>
        <p:txBody>
          <a:bodyPr/>
          <a:lstStyle/>
          <a:p>
            <a:r>
              <a:rPr lang="en-US" dirty="0"/>
              <a:t>Exploratory Data Analysis Tool : A Leading Asset Management Company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9" y="693950"/>
            <a:ext cx="10203274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To get the trend of a given variable / KPI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Picture 2" descr="https://lh3.googleusercontent.com/-bf4xekmym20/WqkLmnl4U7I/AAAAAAAABgs/1g5ZEPe9PLAu_u3X-JAQ7fgL74ilLO2vwCL0BGAYYCw/h659/2018-03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7" y="1152095"/>
            <a:ext cx="10424946" cy="51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7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4BCBF-7548-494C-AD2E-42F9AA09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00902"/>
            <a:ext cx="11830050" cy="408349"/>
          </a:xfrm>
        </p:spPr>
        <p:txBody>
          <a:bodyPr/>
          <a:lstStyle/>
          <a:p>
            <a:r>
              <a:rPr lang="en-US" dirty="0"/>
              <a:t>Exploratory Data Analysis Tool : A Leading Asset Management Company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14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9" y="693950"/>
            <a:ext cx="10203274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To find the anomalies in the dataset 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074" name="Picture 2" descr="https://lh3.googleusercontent.com/-vk8hFw-S76c/WqkLn3r-2dI/AAAAAAAABgw/AjJRJwJWcc0V1HlCuZNX-yp3A8P_QR_sgCL0BGAYYCw/h650/2018-03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98" y="1280219"/>
            <a:ext cx="10723935" cy="521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42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8EFA21-660D-443F-8CF3-E3DF0F94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94" y="85056"/>
            <a:ext cx="11661411" cy="408349"/>
          </a:xfrm>
        </p:spPr>
        <p:txBody>
          <a:bodyPr/>
          <a:lstStyle/>
          <a:p>
            <a:r>
              <a:rPr lang="en-US" dirty="0"/>
              <a:t>Exploratory Data Analysis Tool : A Leading Asset Management Company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15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9" y="693950"/>
            <a:ext cx="10203274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To make modifications to the dataset based on the outliers found and to fetch the treated data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098" name="Picture 2" descr="https://lh3.googleusercontent.com/-u4mRjzUdNK4/WqkLp_wASMI/AAAAAAAABg0/nbuz89qZU4A2S52ruEz13BrJboQn64DrQCL0BGAYYCw/h655/2018-03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99" y="1280219"/>
            <a:ext cx="10723935" cy="52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Effort Estimation</a:t>
            </a:r>
          </a:p>
        </p:txBody>
      </p:sp>
    </p:spTree>
    <p:extLst>
      <p:ext uri="{BB962C8B-B14F-4D97-AF65-F5344CB8AC3E}">
        <p14:creationId xmlns:p14="http://schemas.microsoft.com/office/powerpoint/2010/main" val="119372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Estimation &amp; Governance Structure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816799" y="894715"/>
            <a:ext cx="3913520" cy="3607945"/>
          </a:xfrm>
          <a:prstGeom prst="rect">
            <a:avLst/>
          </a:prstGeom>
          <a:noFill/>
          <a:ln w="12700">
            <a:solidFill>
              <a:srgbClr val="7F7F7F">
                <a:lumMod val="60000"/>
                <a:lumOff val="40000"/>
              </a:srgbClr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078405" y="883216"/>
            <a:ext cx="2204371" cy="4822256"/>
          </a:xfrm>
          <a:prstGeom prst="rect">
            <a:avLst/>
          </a:prstGeom>
          <a:noFill/>
          <a:ln w="9525">
            <a:solidFill>
              <a:srgbClr val="00206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99" y="1097775"/>
            <a:ext cx="2028825" cy="68098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5453087" y="1263730"/>
            <a:ext cx="91664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75527" y="1092296"/>
            <a:ext cx="1986027" cy="680989"/>
            <a:chOff x="2389790" y="2224767"/>
            <a:chExt cx="1986027" cy="6809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rgbClr val="2F35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749"/>
            <a:stretch/>
          </p:blipFill>
          <p:spPr>
            <a:xfrm>
              <a:off x="2389790" y="2224767"/>
              <a:ext cx="1899821" cy="680989"/>
            </a:xfrm>
            <a:prstGeom prst="rect">
              <a:avLst/>
            </a:prstGeom>
          </p:spPr>
        </p:pic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045486" y="2333268"/>
              <a:ext cx="1330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itchFamily="18" charset="0"/>
                  <a:cs typeface="Arial" panose="020B0604020202020204" pitchFamily="34" charset="0"/>
                </a:rPr>
                <a:t>LATENTVIEW ONSHORE TEAM</a:t>
              </a:r>
              <a:endParaRPr lang="en-US" sz="1200" kern="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86" y="1052021"/>
            <a:ext cx="2024339" cy="857249"/>
          </a:xfrm>
          <a:prstGeom prst="rect">
            <a:avLst/>
          </a:prstGeom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9644109" y="1246773"/>
            <a:ext cx="1503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LATENTVIEW OFFSHORE TEAM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970382" y="4330028"/>
            <a:ext cx="83356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TEAM LEADS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9451326" y="5125837"/>
            <a:ext cx="690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DATA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ANALYSTS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483557" y="4572652"/>
            <a:ext cx="602253" cy="559047"/>
            <a:chOff x="4281520" y="3869167"/>
            <a:chExt cx="819048" cy="79186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auto">
          <a:xfrm>
            <a:off x="9223016" y="3657931"/>
            <a:ext cx="1897523" cy="1907750"/>
          </a:xfrm>
          <a:prstGeom prst="rect">
            <a:avLst/>
          </a:prstGeom>
          <a:noFill/>
          <a:ln w="9525">
            <a:solidFill>
              <a:srgbClr val="FFC000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9667477" y="2976051"/>
            <a:ext cx="130324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PROJECT MANAGER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877454" y="2214085"/>
            <a:ext cx="575393" cy="67548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0207353" y="3168492"/>
            <a:ext cx="0" cy="404559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688891" y="2289871"/>
            <a:ext cx="681775" cy="635806"/>
          </a:xfrm>
          <a:prstGeom prst="rect">
            <a:avLst/>
          </a:prstGeom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7423035" y="2990954"/>
            <a:ext cx="1213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ENGAGEMENT MANAGER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993929" y="4063609"/>
            <a:ext cx="86241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TEAM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173050" y="1826167"/>
            <a:ext cx="528092" cy="546956"/>
          </a:xfrm>
          <a:prstGeom prst="rect">
            <a:avLst/>
          </a:prstGeom>
        </p:spPr>
      </p:pic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4722948" y="2482530"/>
            <a:ext cx="15031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CLIENT PROGRAM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015154" y="3497457"/>
            <a:ext cx="788943" cy="5264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474233" y="2847600"/>
            <a:ext cx="0" cy="533857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 flipH="1" flipV="1">
            <a:off x="6151286" y="2152445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flipH="1">
            <a:off x="8484440" y="2597089"/>
            <a:ext cx="914400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 flipH="1" flipV="1">
            <a:off x="6142322" y="3689886"/>
            <a:ext cx="967172" cy="4305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196" y="3804431"/>
            <a:ext cx="619179" cy="444837"/>
          </a:xfrm>
          <a:prstGeom prst="rect">
            <a:avLst/>
          </a:prstGeom>
        </p:spPr>
      </p:pic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10315328" y="5163990"/>
            <a:ext cx="6139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TABLEAU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EXPERTS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ea typeface="Times New Roman" pitchFamily="18" charset="0"/>
              <a:cs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309086" y="4610805"/>
            <a:ext cx="602253" cy="559047"/>
            <a:chOff x="4281520" y="3869167"/>
            <a:chExt cx="819048" cy="791869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65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1520" y="3869167"/>
              <a:ext cx="819048" cy="79186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345915" y="3941581"/>
              <a:ext cx="152400" cy="114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4860702" y="3925643"/>
              <a:ext cx="152400" cy="114300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>
            <a:off x="7109494" y="2152445"/>
            <a:ext cx="0" cy="1537441"/>
          </a:xfrm>
          <a:prstGeom prst="line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9" name="Straight Arrow Connector 48"/>
          <p:cNvCxnSpPr/>
          <p:nvPr/>
        </p:nvCxnSpPr>
        <p:spPr>
          <a:xfrm flipH="1">
            <a:off x="7158994" y="2607774"/>
            <a:ext cx="552707" cy="0"/>
          </a:xfrm>
          <a:prstGeom prst="straightConnector1">
            <a:avLst/>
          </a:prstGeom>
          <a:noFill/>
          <a:ln w="9525" cap="flat" cmpd="sng" algn="ctr">
            <a:solidFill>
              <a:srgbClr val="42847A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543843" y="885124"/>
            <a:ext cx="3854968" cy="5521044"/>
            <a:chOff x="9321020" y="1900091"/>
            <a:chExt cx="3854968" cy="3888144"/>
          </a:xfrm>
        </p:grpSpPr>
        <p:sp>
          <p:nvSpPr>
            <p:cNvPr id="54" name="Rectangle 53"/>
            <p:cNvSpPr/>
            <p:nvPr/>
          </p:nvSpPr>
          <p:spPr>
            <a:xfrm>
              <a:off x="9461735" y="1944501"/>
              <a:ext cx="3640057" cy="3706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Resources</a:t>
              </a:r>
            </a:p>
            <a:p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1 Onsite Resource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2 Offshore Resources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Time Period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3 Months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Pricing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$XXX USD</a:t>
              </a:r>
            </a:p>
            <a:p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r>
                <a:rPr 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Note </a:t>
              </a:r>
            </a:p>
            <a:p>
              <a:endParaRPr 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Agile methodology is to be adopted for this engagement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dirty="0">
                  <a:solidFill>
                    <a:srgbClr val="09587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Additional resources &amp; time duration will be accounted based on the preferred list of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kern="0" dirty="0">
                <a:solidFill>
                  <a:srgbClr val="09587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321020" y="1900091"/>
              <a:ext cx="3854968" cy="3888144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07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06F71A-EC4B-41CE-AB68-006AE615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E6E6-9E29-4569-A09E-27532EBC2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931" y="5643312"/>
            <a:ext cx="3758982" cy="314575"/>
          </a:xfrm>
        </p:spPr>
        <p:txBody>
          <a:bodyPr/>
          <a:lstStyle/>
          <a:p>
            <a:r>
              <a:rPr lang="en-US" dirty="0"/>
              <a:t>amritsagar.mohapatra@latentview.com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3150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Agenda</a:t>
            </a:r>
          </a:p>
        </p:txBody>
      </p:sp>
      <p:sp>
        <p:nvSpPr>
          <p:cNvPr id="18" name="Abgerundetes Rechteck 37">
            <a:hlinkClick r:id="rId2" action="ppaction://hlinksldjump"/>
            <a:extLst>
              <a:ext uri="{FF2B5EF4-FFF2-40B4-BE49-F238E27FC236}">
                <a16:creationId xmlns:a16="http://schemas.microsoft.com/office/drawing/2014/main" id="{67ABFAEF-0841-5C44-B742-3FC88F233566}"/>
              </a:ext>
            </a:extLst>
          </p:cNvPr>
          <p:cNvSpPr/>
          <p:nvPr/>
        </p:nvSpPr>
        <p:spPr bwMode="gray">
          <a:xfrm>
            <a:off x="735842" y="1355441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1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4B21D2E-941B-EE48-A017-FE71352C5B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6207" y="1370398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LatentView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D4285D1-CE0E-B148-8099-B1F6EC8C0A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53646" y="2260325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ETL Capabilities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B4307164-6592-D640-AF3B-9208A7713FEA}"/>
              </a:ext>
            </a:extLst>
          </p:cNvPr>
          <p:cNvSpPr txBox="1"/>
          <p:nvPr/>
        </p:nvSpPr>
        <p:spPr>
          <a:xfrm>
            <a:off x="810161" y="210191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endParaRPr lang="en-US" sz="2000" b="0" kern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Abgerundetes Rechteck 37">
            <a:hlinkClick r:id="rId3" action="ppaction://hlinksldjump"/>
            <a:extLst>
              <a:ext uri="{FF2B5EF4-FFF2-40B4-BE49-F238E27FC236}">
                <a16:creationId xmlns:a16="http://schemas.microsoft.com/office/drawing/2014/main" id="{D94FD3A0-701D-EE47-9655-0B0F0069AA18}"/>
              </a:ext>
            </a:extLst>
          </p:cNvPr>
          <p:cNvSpPr/>
          <p:nvPr/>
        </p:nvSpPr>
        <p:spPr bwMode="gray">
          <a:xfrm>
            <a:off x="735842" y="2251734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2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1DA7F1DB-A236-624D-BA3B-74A72207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40495" y="3150252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AA459F6F-C2DC-FB43-9A33-8F68316A51B1}"/>
              </a:ext>
            </a:extLst>
          </p:cNvPr>
          <p:cNvSpPr txBox="1"/>
          <p:nvPr/>
        </p:nvSpPr>
        <p:spPr>
          <a:xfrm>
            <a:off x="1849371" y="3359898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Case Studies</a:t>
            </a:r>
          </a:p>
        </p:txBody>
      </p:sp>
      <p:sp>
        <p:nvSpPr>
          <p:cNvPr id="25" name="Abgerundetes Rechteck 37">
            <a:hlinkClick r:id="rId4" action="ppaction://hlinksldjump"/>
            <a:extLst>
              <a:ext uri="{FF2B5EF4-FFF2-40B4-BE49-F238E27FC236}">
                <a16:creationId xmlns:a16="http://schemas.microsoft.com/office/drawing/2014/main" id="{04812869-EFE8-464E-847A-B6AA0227A30D}"/>
              </a:ext>
            </a:extLst>
          </p:cNvPr>
          <p:cNvSpPr/>
          <p:nvPr/>
        </p:nvSpPr>
        <p:spPr bwMode="gray">
          <a:xfrm>
            <a:off x="735842" y="3148027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3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96311F0A-61BC-480E-B17A-B96D25E784E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53646" y="4028121"/>
            <a:ext cx="9562632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288000" tIns="36000" rIns="216000" bIns="36000" anchor="ctr"/>
          <a:lstStyle/>
          <a:p>
            <a:pPr>
              <a:spcAft>
                <a:spcPct val="20000"/>
              </a:spcAft>
            </a:pPr>
            <a:endParaRPr lang="en-US" sz="2000" dirty="0">
              <a:solidFill>
                <a:srgbClr val="404040"/>
              </a:solidFill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AAF5C4AE-ACA8-43B7-B8CB-45D288343A49}"/>
              </a:ext>
            </a:extLst>
          </p:cNvPr>
          <p:cNvSpPr txBox="1"/>
          <p:nvPr/>
        </p:nvSpPr>
        <p:spPr>
          <a:xfrm>
            <a:off x="1862522" y="4237767"/>
            <a:ext cx="9321987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190500" lvl="0" indent="-19050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/>
            </a:lvl1pPr>
            <a:lvl2pPr marL="381000" lvl="1" indent="-188913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/>
            </a:lvl2pPr>
            <a:lvl3pPr marL="561975" lvl="2" indent="-1793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 marL="768350" lvl="3" indent="-204788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-"/>
              <a:defRPr sz="1400"/>
            </a:lvl4pPr>
            <a:lvl5pPr marL="1050925" lvl="4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5pPr>
            <a:lvl6pPr marL="15081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6pPr>
            <a:lvl7pPr marL="19653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7pPr>
            <a:lvl8pPr marL="24225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8pPr>
            <a:lvl9pPr marL="2879725" indent="-168275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IN" sz="2000" b="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Effort Estimation</a:t>
            </a:r>
          </a:p>
        </p:txBody>
      </p:sp>
      <p:sp>
        <p:nvSpPr>
          <p:cNvPr id="13" name="Abgerundetes Rechteck 37">
            <a:hlinkClick r:id="rId5" action="ppaction://hlinksldjump"/>
            <a:extLst>
              <a:ext uri="{FF2B5EF4-FFF2-40B4-BE49-F238E27FC236}">
                <a16:creationId xmlns:a16="http://schemas.microsoft.com/office/drawing/2014/main" id="{38192FEB-4B67-4E76-B778-ED4014F80955}"/>
              </a:ext>
            </a:extLst>
          </p:cNvPr>
          <p:cNvSpPr/>
          <p:nvPr/>
        </p:nvSpPr>
        <p:spPr bwMode="gray">
          <a:xfrm>
            <a:off x="748993" y="4025896"/>
            <a:ext cx="733415" cy="731520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0">
                <a:srgbClr val="D7D7D7"/>
              </a:gs>
              <a:gs pos="100000">
                <a:srgbClr val="FFFFFF"/>
              </a:gs>
            </a:gsLst>
            <a:lin ang="16200000" scaled="1"/>
            <a:tileRect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sz="5400" b="1" dirty="0">
                <a:solidFill>
                  <a:srgbClr val="808080"/>
                </a:solidFill>
                <a:effectLst>
                  <a:innerShdw blurRad="76200" dist="50800" dir="13500000">
                    <a:prstClr val="black">
                      <a:alpha val="40000"/>
                    </a:prstClr>
                  </a:inn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134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DB5-9589-467C-8FA7-ED30EF7FD1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About LatentView</a:t>
            </a:r>
          </a:p>
        </p:txBody>
      </p:sp>
    </p:spTree>
    <p:extLst>
      <p:ext uri="{BB962C8B-B14F-4D97-AF65-F5344CB8AC3E}">
        <p14:creationId xmlns:p14="http://schemas.microsoft.com/office/powerpoint/2010/main" val="5639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E94A9-8629-4168-AD4E-F99BAED9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LatentView – A World Class Analytics Company</a:t>
            </a:r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73B1812C-AB45-42B6-B636-7B16C835A9A6}"/>
              </a:ext>
            </a:extLst>
          </p:cNvPr>
          <p:cNvSpPr/>
          <p:nvPr/>
        </p:nvSpPr>
        <p:spPr>
          <a:xfrm>
            <a:off x="546136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76">
            <a:extLst>
              <a:ext uri="{FF2B5EF4-FFF2-40B4-BE49-F238E27FC236}">
                <a16:creationId xmlns:a16="http://schemas.microsoft.com/office/drawing/2014/main" id="{8F21897C-9C14-46AC-86A8-6EA21A6FFEF4}"/>
              </a:ext>
            </a:extLst>
          </p:cNvPr>
          <p:cNvSpPr/>
          <p:nvPr/>
        </p:nvSpPr>
        <p:spPr>
          <a:xfrm>
            <a:off x="2079324" y="1527863"/>
            <a:ext cx="1827592" cy="1827591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77">
            <a:extLst>
              <a:ext uri="{FF2B5EF4-FFF2-40B4-BE49-F238E27FC236}">
                <a16:creationId xmlns:a16="http://schemas.microsoft.com/office/drawing/2014/main" id="{0B662397-D5C0-4831-B81A-785573678C6D}"/>
              </a:ext>
            </a:extLst>
          </p:cNvPr>
          <p:cNvSpPr txBox="1"/>
          <p:nvPr/>
        </p:nvSpPr>
        <p:spPr>
          <a:xfrm>
            <a:off x="915731" y="2300159"/>
            <a:ext cx="1019763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467098A4-FA79-4150-B664-DAF514AF7D18}"/>
              </a:ext>
            </a:extLst>
          </p:cNvPr>
          <p:cNvSpPr/>
          <p:nvPr/>
        </p:nvSpPr>
        <p:spPr>
          <a:xfrm>
            <a:off x="3687583" y="1556413"/>
            <a:ext cx="1758953" cy="1758952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B8EA0044-2332-439A-BCEF-BF002C3980B6}"/>
              </a:ext>
            </a:extLst>
          </p:cNvPr>
          <p:cNvSpPr txBox="1"/>
          <p:nvPr/>
        </p:nvSpPr>
        <p:spPr>
          <a:xfrm>
            <a:off x="4233628" y="2091796"/>
            <a:ext cx="113457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17219A2A-D926-493A-BF92-1A05B344576F}"/>
              </a:ext>
            </a:extLst>
          </p:cNvPr>
          <p:cNvSpPr txBox="1"/>
          <p:nvPr/>
        </p:nvSpPr>
        <p:spPr>
          <a:xfrm>
            <a:off x="2500304" y="2055452"/>
            <a:ext cx="985632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50964EED-6FFA-45D7-8241-55C5626FE81E}"/>
              </a:ext>
            </a:extLst>
          </p:cNvPr>
          <p:cNvSpPr txBox="1"/>
          <p:nvPr/>
        </p:nvSpPr>
        <p:spPr>
          <a:xfrm>
            <a:off x="963228" y="1899136"/>
            <a:ext cx="93189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EDD1F828-DDFC-4A02-BFE3-EDC8A4581752}"/>
              </a:ext>
            </a:extLst>
          </p:cNvPr>
          <p:cNvSpPr txBox="1"/>
          <p:nvPr/>
        </p:nvSpPr>
        <p:spPr>
          <a:xfrm>
            <a:off x="507050" y="2584113"/>
            <a:ext cx="185864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444AB119-B212-4E6A-B340-EE9B2B4440B9}"/>
              </a:ext>
            </a:extLst>
          </p:cNvPr>
          <p:cNvSpPr txBox="1"/>
          <p:nvPr/>
        </p:nvSpPr>
        <p:spPr>
          <a:xfrm>
            <a:off x="2720423" y="1844816"/>
            <a:ext cx="733752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98AC16C4-11A8-4182-B68C-C1E801A6B5D8}"/>
              </a:ext>
            </a:extLst>
          </p:cNvPr>
          <p:cNvSpPr txBox="1"/>
          <p:nvPr/>
        </p:nvSpPr>
        <p:spPr>
          <a:xfrm>
            <a:off x="3798107" y="1853125"/>
            <a:ext cx="160291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95F4F28C-A982-455F-9AC8-049CEAF7898B}"/>
              </a:ext>
            </a:extLst>
          </p:cNvPr>
          <p:cNvSpPr txBox="1"/>
          <p:nvPr/>
        </p:nvSpPr>
        <p:spPr>
          <a:xfrm>
            <a:off x="3805019" y="2576881"/>
            <a:ext cx="155308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 in last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years</a:t>
            </a:r>
          </a:p>
        </p:txBody>
      </p:sp>
      <p:sp>
        <p:nvSpPr>
          <p:cNvPr id="16" name="Shape 186">
            <a:extLst>
              <a:ext uri="{FF2B5EF4-FFF2-40B4-BE49-F238E27FC236}">
                <a16:creationId xmlns:a16="http://schemas.microsoft.com/office/drawing/2014/main" id="{C140F024-D124-42C6-A878-691712C1C43F}"/>
              </a:ext>
            </a:extLst>
          </p:cNvPr>
          <p:cNvSpPr txBox="1"/>
          <p:nvPr/>
        </p:nvSpPr>
        <p:spPr>
          <a:xfrm>
            <a:off x="2632225" y="2529341"/>
            <a:ext cx="1238197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strong</a:t>
            </a:r>
          </a:p>
        </p:txBody>
      </p:sp>
      <p:sp>
        <p:nvSpPr>
          <p:cNvPr id="17" name="Shape 187">
            <a:extLst>
              <a:ext uri="{FF2B5EF4-FFF2-40B4-BE49-F238E27FC236}">
                <a16:creationId xmlns:a16="http://schemas.microsoft.com/office/drawing/2014/main" id="{4974B746-8875-4DE9-A300-E2F5D253FAD8}"/>
              </a:ext>
            </a:extLst>
          </p:cNvPr>
          <p:cNvSpPr/>
          <p:nvPr/>
        </p:nvSpPr>
        <p:spPr>
          <a:xfrm>
            <a:off x="5230127" y="1546717"/>
            <a:ext cx="1764000" cy="1763999"/>
          </a:xfrm>
          <a:prstGeom prst="ellipse">
            <a:avLst/>
          </a:prstGeom>
          <a:gradFill>
            <a:gsLst>
              <a:gs pos="0">
                <a:srgbClr val="073164"/>
              </a:gs>
              <a:gs pos="50000">
                <a:srgbClr val="0B4790"/>
              </a:gs>
              <a:gs pos="100000">
                <a:srgbClr val="0E55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88">
            <a:extLst>
              <a:ext uri="{FF2B5EF4-FFF2-40B4-BE49-F238E27FC236}">
                <a16:creationId xmlns:a16="http://schemas.microsoft.com/office/drawing/2014/main" id="{7DBE7979-7F3F-4BCD-92E4-CAC989CF4162}"/>
              </a:ext>
            </a:extLst>
          </p:cNvPr>
          <p:cNvSpPr txBox="1"/>
          <p:nvPr/>
        </p:nvSpPr>
        <p:spPr>
          <a:xfrm>
            <a:off x="5725004" y="2129271"/>
            <a:ext cx="818985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600" b="1" i="1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Shape 189">
            <a:extLst>
              <a:ext uri="{FF2B5EF4-FFF2-40B4-BE49-F238E27FC236}">
                <a16:creationId xmlns:a16="http://schemas.microsoft.com/office/drawing/2014/main" id="{3382EB49-5D6F-4248-BEC4-377438FC31E4}"/>
              </a:ext>
            </a:extLst>
          </p:cNvPr>
          <p:cNvSpPr txBox="1"/>
          <p:nvPr/>
        </p:nvSpPr>
        <p:spPr>
          <a:xfrm>
            <a:off x="5643941" y="1873499"/>
            <a:ext cx="98111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</a:t>
            </a:r>
          </a:p>
        </p:txBody>
      </p:sp>
      <p:sp>
        <p:nvSpPr>
          <p:cNvPr id="20" name="Shape 190">
            <a:extLst>
              <a:ext uri="{FF2B5EF4-FFF2-40B4-BE49-F238E27FC236}">
                <a16:creationId xmlns:a16="http://schemas.microsoft.com/office/drawing/2014/main" id="{65A4A165-71A0-4135-9808-AC478F471DD3}"/>
              </a:ext>
            </a:extLst>
          </p:cNvPr>
          <p:cNvSpPr txBox="1"/>
          <p:nvPr/>
        </p:nvSpPr>
        <p:spPr>
          <a:xfrm>
            <a:off x="5478249" y="2533735"/>
            <a:ext cx="131249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</a:p>
        </p:txBody>
      </p:sp>
      <p:sp>
        <p:nvSpPr>
          <p:cNvPr id="21" name="Shape 195">
            <a:extLst>
              <a:ext uri="{FF2B5EF4-FFF2-40B4-BE49-F238E27FC236}">
                <a16:creationId xmlns:a16="http://schemas.microsoft.com/office/drawing/2014/main" id="{97D73CA2-D10B-4609-8B06-E8ED89EAD7AC}"/>
              </a:ext>
            </a:extLst>
          </p:cNvPr>
          <p:cNvSpPr txBox="1"/>
          <p:nvPr/>
        </p:nvSpPr>
        <p:spPr>
          <a:xfrm>
            <a:off x="7256606" y="657820"/>
            <a:ext cx="2630105" cy="369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685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Awards &amp; Recognition</a:t>
            </a:r>
          </a:p>
        </p:txBody>
      </p:sp>
      <p:pic>
        <p:nvPicPr>
          <p:cNvPr id="22" name="Shape 196">
            <a:extLst>
              <a:ext uri="{FF2B5EF4-FFF2-40B4-BE49-F238E27FC236}">
                <a16:creationId xmlns:a16="http://schemas.microsoft.com/office/drawing/2014/main" id="{AE1D4614-2CDB-43AF-B40F-ACAB511468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0508" y="1675804"/>
            <a:ext cx="947865" cy="937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Shape 197">
            <a:extLst>
              <a:ext uri="{FF2B5EF4-FFF2-40B4-BE49-F238E27FC236}">
                <a16:creationId xmlns:a16="http://schemas.microsoft.com/office/drawing/2014/main" id="{FC67D81D-0D7D-42B0-A8D7-5676275424B9}"/>
              </a:ext>
            </a:extLst>
          </p:cNvPr>
          <p:cNvGrpSpPr/>
          <p:nvPr/>
        </p:nvGrpSpPr>
        <p:grpSpPr>
          <a:xfrm>
            <a:off x="7391951" y="3333883"/>
            <a:ext cx="1189386" cy="579092"/>
            <a:chOff x="-3076053" y="5068112"/>
            <a:chExt cx="1413330" cy="688126"/>
          </a:xfrm>
        </p:grpSpPr>
        <p:sp>
          <p:nvSpPr>
            <p:cNvPr id="24" name="Shape 198">
              <a:extLst>
                <a:ext uri="{FF2B5EF4-FFF2-40B4-BE49-F238E27FC236}">
                  <a16:creationId xmlns:a16="http://schemas.microsoft.com/office/drawing/2014/main" id="{3148B1C2-1F1B-49A4-BDED-A2C565A46F54}"/>
                </a:ext>
              </a:extLst>
            </p:cNvPr>
            <p:cNvSpPr txBox="1"/>
            <p:nvPr/>
          </p:nvSpPr>
          <p:spPr>
            <a:xfrm>
              <a:off x="-3000358" y="5454514"/>
              <a:ext cx="1331974" cy="301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6667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436A"/>
                </a:buClr>
                <a:buSzPct val="95454"/>
                <a:buFont typeface="Calibri"/>
                <a:buNone/>
              </a:pPr>
              <a:r>
                <a:rPr lang="en-US" sz="1050" i="1" u="none" strike="noStrike" cap="none" dirty="0">
                  <a:solidFill>
                    <a:srgbClr val="1743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2009-2017</a:t>
              </a:r>
            </a:p>
          </p:txBody>
        </p:sp>
        <p:pic>
          <p:nvPicPr>
            <p:cNvPr id="25" name="Shape 199">
              <a:extLst>
                <a:ext uri="{FF2B5EF4-FFF2-40B4-BE49-F238E27FC236}">
                  <a16:creationId xmlns:a16="http://schemas.microsoft.com/office/drawing/2014/main" id="{D5A7DAA9-54EF-446B-A9BE-1336C558FC9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76053" y="5068112"/>
              <a:ext cx="1413330" cy="3902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200" descr="Image result for microsoft gold partner">
            <a:extLst>
              <a:ext uri="{FF2B5EF4-FFF2-40B4-BE49-F238E27FC236}">
                <a16:creationId xmlns:a16="http://schemas.microsoft.com/office/drawing/2014/main" id="{7912F2E1-E0A3-49CF-B7CC-A0EB376E09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1449" y="4815835"/>
            <a:ext cx="1202201" cy="34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1">
            <a:extLst>
              <a:ext uri="{FF2B5EF4-FFF2-40B4-BE49-F238E27FC236}">
                <a16:creationId xmlns:a16="http://schemas.microsoft.com/office/drawing/2014/main" id="{7CD23840-7AC7-44F4-B46C-B279656DBE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1124" y="4592560"/>
            <a:ext cx="1603394" cy="781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202">
            <a:extLst>
              <a:ext uri="{FF2B5EF4-FFF2-40B4-BE49-F238E27FC236}">
                <a16:creationId xmlns:a16="http://schemas.microsoft.com/office/drawing/2014/main" id="{32DC3E00-0EAB-4BC1-92E8-7E308F5F02FF}"/>
              </a:ext>
            </a:extLst>
          </p:cNvPr>
          <p:cNvGrpSpPr/>
          <p:nvPr/>
        </p:nvGrpSpPr>
        <p:grpSpPr>
          <a:xfrm>
            <a:off x="10191877" y="3157738"/>
            <a:ext cx="1425140" cy="826902"/>
            <a:chOff x="7175239" y="3188056"/>
            <a:chExt cx="1777453" cy="1031324"/>
          </a:xfrm>
        </p:grpSpPr>
        <p:pic>
          <p:nvPicPr>
            <p:cNvPr id="29" name="Shape 203">
              <a:extLst>
                <a:ext uri="{FF2B5EF4-FFF2-40B4-BE49-F238E27FC236}">
                  <a16:creationId xmlns:a16="http://schemas.microsoft.com/office/drawing/2014/main" id="{6401046C-887E-4385-89F4-47247094562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3010" y="3442947"/>
              <a:ext cx="1468453" cy="54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Shape 204">
              <a:extLst>
                <a:ext uri="{FF2B5EF4-FFF2-40B4-BE49-F238E27FC236}">
                  <a16:creationId xmlns:a16="http://schemas.microsoft.com/office/drawing/2014/main" id="{06A5BDD2-FF6D-43F3-8476-D6FBA9FAD4A7}"/>
                </a:ext>
              </a:extLst>
            </p:cNvPr>
            <p:cNvSpPr txBox="1"/>
            <p:nvPr/>
          </p:nvSpPr>
          <p:spPr>
            <a:xfrm>
              <a:off x="7220207" y="3188056"/>
              <a:ext cx="1313198" cy="326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 of</a:t>
              </a: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4F9C7FEB-55BD-41EB-9328-90A9173215A1}"/>
                </a:ext>
              </a:extLst>
            </p:cNvPr>
            <p:cNvSpPr txBox="1"/>
            <p:nvPr/>
          </p:nvSpPr>
          <p:spPr>
            <a:xfrm>
              <a:off x="7175239" y="3893096"/>
              <a:ext cx="1777453" cy="3262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 council</a:t>
              </a:r>
            </a:p>
          </p:txBody>
        </p:sp>
      </p:grpSp>
      <p:pic>
        <p:nvPicPr>
          <p:cNvPr id="32" name="Shape 206">
            <a:extLst>
              <a:ext uri="{FF2B5EF4-FFF2-40B4-BE49-F238E27FC236}">
                <a16:creationId xmlns:a16="http://schemas.microsoft.com/office/drawing/2014/main" id="{54958CF2-2093-4663-8395-4211BC0A11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654" y="2882869"/>
            <a:ext cx="1295145" cy="13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07">
            <a:extLst>
              <a:ext uri="{FF2B5EF4-FFF2-40B4-BE49-F238E27FC236}">
                <a16:creationId xmlns:a16="http://schemas.microsoft.com/office/drawing/2014/main" id="{941D41CA-D2C2-4085-91CD-7B3240564B41}"/>
              </a:ext>
            </a:extLst>
          </p:cNvPr>
          <p:cNvSpPr/>
          <p:nvPr/>
        </p:nvSpPr>
        <p:spPr>
          <a:xfrm>
            <a:off x="7335585" y="1443933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Shape 208">
            <a:extLst>
              <a:ext uri="{FF2B5EF4-FFF2-40B4-BE49-F238E27FC236}">
                <a16:creationId xmlns:a16="http://schemas.microsoft.com/office/drawing/2014/main" id="{625975FF-CD40-4B26-8E75-5303B62C7E3A}"/>
              </a:ext>
            </a:extLst>
          </p:cNvPr>
          <p:cNvSpPr/>
          <p:nvPr/>
        </p:nvSpPr>
        <p:spPr>
          <a:xfrm>
            <a:off x="8737808" y="2852424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Shape 209">
            <a:extLst>
              <a:ext uri="{FF2B5EF4-FFF2-40B4-BE49-F238E27FC236}">
                <a16:creationId xmlns:a16="http://schemas.microsoft.com/office/drawing/2014/main" id="{A81FED1E-00DD-46ED-8AC9-3D912B742D2E}"/>
              </a:ext>
            </a:extLst>
          </p:cNvPr>
          <p:cNvSpPr/>
          <p:nvPr/>
        </p:nvSpPr>
        <p:spPr>
          <a:xfrm>
            <a:off x="10137163" y="1440016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Shape 210">
            <a:extLst>
              <a:ext uri="{FF2B5EF4-FFF2-40B4-BE49-F238E27FC236}">
                <a16:creationId xmlns:a16="http://schemas.microsoft.com/office/drawing/2014/main" id="{F9E1BFEC-B3CF-4BE0-BA6D-5A47271C980F}"/>
              </a:ext>
            </a:extLst>
          </p:cNvPr>
          <p:cNvSpPr/>
          <p:nvPr/>
        </p:nvSpPr>
        <p:spPr>
          <a:xfrm>
            <a:off x="7335585" y="4264058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Shape 211">
            <a:extLst>
              <a:ext uri="{FF2B5EF4-FFF2-40B4-BE49-F238E27FC236}">
                <a16:creationId xmlns:a16="http://schemas.microsoft.com/office/drawing/2014/main" id="{9695556A-DA6E-49EB-ACBB-06370A238627}"/>
              </a:ext>
            </a:extLst>
          </p:cNvPr>
          <p:cNvSpPr/>
          <p:nvPr/>
        </p:nvSpPr>
        <p:spPr>
          <a:xfrm>
            <a:off x="10137163" y="4260141"/>
            <a:ext cx="1402223" cy="1408491"/>
          </a:xfrm>
          <a:prstGeom prst="rect">
            <a:avLst/>
          </a:prstGeom>
          <a:noFill/>
          <a:ln w="50800" cap="flat" cmpd="sng">
            <a:solidFill>
              <a:srgbClr val="1957A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Shape 212">
            <a:extLst>
              <a:ext uri="{FF2B5EF4-FFF2-40B4-BE49-F238E27FC236}">
                <a16:creationId xmlns:a16="http://schemas.microsoft.com/office/drawing/2014/main" id="{8EA54CAA-1ED5-4E15-BD7D-AF3D62525301}"/>
              </a:ext>
            </a:extLst>
          </p:cNvPr>
          <p:cNvSpPr/>
          <p:nvPr/>
        </p:nvSpPr>
        <p:spPr>
          <a:xfrm>
            <a:off x="7335585" y="1134700"/>
            <a:ext cx="548640" cy="36000"/>
          </a:xfrm>
          <a:prstGeom prst="rect">
            <a:avLst/>
          </a:prstGeom>
          <a:solidFill>
            <a:srgbClr val="C4DC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9" name="Shape 226">
            <a:extLst>
              <a:ext uri="{FF2B5EF4-FFF2-40B4-BE49-F238E27FC236}">
                <a16:creationId xmlns:a16="http://schemas.microsoft.com/office/drawing/2014/main" id="{10249775-B048-4D2D-919D-1BCA090C9F68}"/>
              </a:ext>
            </a:extLst>
          </p:cNvPr>
          <p:cNvGrpSpPr/>
          <p:nvPr/>
        </p:nvGrpSpPr>
        <p:grpSpPr>
          <a:xfrm>
            <a:off x="10180030" y="1536070"/>
            <a:ext cx="1316429" cy="1218116"/>
            <a:chOff x="6950384" y="1832944"/>
            <a:chExt cx="1499490" cy="1444523"/>
          </a:xfrm>
        </p:grpSpPr>
        <p:sp>
          <p:nvSpPr>
            <p:cNvPr id="40" name="Shape 227">
              <a:extLst>
                <a:ext uri="{FF2B5EF4-FFF2-40B4-BE49-F238E27FC236}">
                  <a16:creationId xmlns:a16="http://schemas.microsoft.com/office/drawing/2014/main" id="{8C239AD8-E42B-454B-B2FA-B273F3E9842A}"/>
                </a:ext>
              </a:extLst>
            </p:cNvPr>
            <p:cNvSpPr/>
            <p:nvPr/>
          </p:nvSpPr>
          <p:spPr>
            <a:xfrm>
              <a:off x="6950384" y="2323316"/>
              <a:ext cx="1499490" cy="954151"/>
            </a:xfrm>
            <a:prstGeom prst="rect">
              <a:avLst/>
            </a:prstGeom>
            <a:solidFill>
              <a:srgbClr val="D3E5F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Strong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Performer</a:t>
              </a:r>
              <a:r>
                <a:rPr lang="en-US" sz="11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 </a:t>
              </a:r>
              <a:r>
                <a:rPr lang="en-US" sz="11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- Customer Analytics Services, 2017</a:t>
              </a:r>
            </a:p>
          </p:txBody>
        </p:sp>
        <p:pic>
          <p:nvPicPr>
            <p:cNvPr id="41" name="Shape 228">
              <a:extLst>
                <a:ext uri="{FF2B5EF4-FFF2-40B4-BE49-F238E27FC236}">
                  <a16:creationId xmlns:a16="http://schemas.microsoft.com/office/drawing/2014/main" id="{A5A050CF-F70A-46C4-BBD3-028E2CF5EA7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34020" b="31410"/>
            <a:stretch/>
          </p:blipFill>
          <p:spPr>
            <a:xfrm>
              <a:off x="6950385" y="1832944"/>
              <a:ext cx="1499164" cy="518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DD05084-E0FE-4C59-81B1-8C553448467B}"/>
              </a:ext>
            </a:extLst>
          </p:cNvPr>
          <p:cNvSpPr/>
          <p:nvPr/>
        </p:nvSpPr>
        <p:spPr>
          <a:xfrm>
            <a:off x="5024232" y="3244334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Repeat business at </a:t>
            </a:r>
          </a:p>
        </p:txBody>
      </p:sp>
      <p:sp>
        <p:nvSpPr>
          <p:cNvPr id="43" name="Shape 213">
            <a:extLst>
              <a:ext uri="{FF2B5EF4-FFF2-40B4-BE49-F238E27FC236}">
                <a16:creationId xmlns:a16="http://schemas.microsoft.com/office/drawing/2014/main" id="{469A61B4-EC15-45C8-AAF2-6910BA125AC1}"/>
              </a:ext>
            </a:extLst>
          </p:cNvPr>
          <p:cNvSpPr/>
          <p:nvPr/>
        </p:nvSpPr>
        <p:spPr>
          <a:xfrm>
            <a:off x="676613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13">
            <a:extLst>
              <a:ext uri="{FF2B5EF4-FFF2-40B4-BE49-F238E27FC236}">
                <a16:creationId xmlns:a16="http://schemas.microsoft.com/office/drawing/2014/main" id="{F3AD703F-8289-41B7-9FF7-E3A0A44C102B}"/>
              </a:ext>
            </a:extLst>
          </p:cNvPr>
          <p:cNvSpPr/>
          <p:nvPr/>
        </p:nvSpPr>
        <p:spPr>
          <a:xfrm>
            <a:off x="217275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13">
            <a:extLst>
              <a:ext uri="{FF2B5EF4-FFF2-40B4-BE49-F238E27FC236}">
                <a16:creationId xmlns:a16="http://schemas.microsoft.com/office/drawing/2014/main" id="{8C2F4CA6-7C5F-40EC-9E36-F55496902117}"/>
              </a:ext>
            </a:extLst>
          </p:cNvPr>
          <p:cNvSpPr/>
          <p:nvPr/>
        </p:nvSpPr>
        <p:spPr>
          <a:xfrm>
            <a:off x="3742796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13">
            <a:extLst>
              <a:ext uri="{FF2B5EF4-FFF2-40B4-BE49-F238E27FC236}">
                <a16:creationId xmlns:a16="http://schemas.microsoft.com/office/drawing/2014/main" id="{910A29E8-CA74-4CF8-B3BA-FAC99C2F0F01}"/>
              </a:ext>
            </a:extLst>
          </p:cNvPr>
          <p:cNvSpPr/>
          <p:nvPr/>
        </p:nvSpPr>
        <p:spPr>
          <a:xfrm>
            <a:off x="5286182" y="4112579"/>
            <a:ext cx="1332000" cy="1902896"/>
          </a:xfrm>
          <a:prstGeom prst="rect">
            <a:avLst/>
          </a:prstGeom>
          <a:solidFill>
            <a:srgbClr val="D9D9D9"/>
          </a:solidFill>
          <a:ln w="508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18275" tIns="18275" rIns="18275" bIns="18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1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7212D-FE1C-408B-9850-8094C26722CB}"/>
              </a:ext>
            </a:extLst>
          </p:cNvPr>
          <p:cNvSpPr/>
          <p:nvPr/>
        </p:nvSpPr>
        <p:spPr>
          <a:xfrm>
            <a:off x="622156" y="4112579"/>
            <a:ext cx="1492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600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Rated as Top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C8BF73-9B6D-4279-8452-5290EAD3659E}"/>
              </a:ext>
            </a:extLst>
          </p:cNvPr>
          <p:cNvSpPr/>
          <p:nvPr/>
        </p:nvSpPr>
        <p:spPr>
          <a:xfrm>
            <a:off x="599655" y="4450451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290449-775F-4EB1-86AB-FA71DC6AFFF4}"/>
              </a:ext>
            </a:extLst>
          </p:cNvPr>
          <p:cNvSpPr/>
          <p:nvPr/>
        </p:nvSpPr>
        <p:spPr>
          <a:xfrm>
            <a:off x="678406" y="5067404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400" kern="0" dirty="0">
                <a:latin typeface="Arial" panose="020B0604020202020204" pitchFamily="34" charset="0"/>
                <a:cs typeface="Arial" panose="020B0604020202020204" pitchFamily="34" charset="0"/>
              </a:rPr>
              <a:t>Analytics companies to work for in India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A85B94-2699-4E5B-AFCD-6DC1EDBEB6A5}"/>
              </a:ext>
            </a:extLst>
          </p:cNvPr>
          <p:cNvSpPr/>
          <p:nvPr/>
        </p:nvSpPr>
        <p:spPr>
          <a:xfrm>
            <a:off x="2089024" y="4474327"/>
            <a:ext cx="148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5%</a:t>
            </a: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8C5D84-6690-4B72-86A2-CF444457CA70}"/>
              </a:ext>
            </a:extLst>
          </p:cNvPr>
          <p:cNvSpPr/>
          <p:nvPr/>
        </p:nvSpPr>
        <p:spPr>
          <a:xfrm>
            <a:off x="2167775" y="5064386"/>
            <a:ext cx="14035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Re-investment in Research and Development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AE953-FF08-481E-B347-9CB1FDDEA16F}"/>
              </a:ext>
            </a:extLst>
          </p:cNvPr>
          <p:cNvSpPr/>
          <p:nvPr/>
        </p:nvSpPr>
        <p:spPr>
          <a:xfrm>
            <a:off x="3607883" y="4474327"/>
            <a:ext cx="14852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3600" b="1" kern="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4/5 </a:t>
            </a:r>
          </a:p>
          <a:p>
            <a:pPr algn="ctr">
              <a:defRPr/>
            </a:pPr>
            <a:endParaRPr lang="en-IN" sz="1100" b="1" kern="0" dirty="0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A18D9-8210-48CC-825B-F0B9EFFFFFB4}"/>
              </a:ext>
            </a:extLst>
          </p:cNvPr>
          <p:cNvSpPr/>
          <p:nvPr/>
        </p:nvSpPr>
        <p:spPr>
          <a:xfrm>
            <a:off x="3686634" y="5055589"/>
            <a:ext cx="1403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Top technology companies engage with us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7DA15-5B6B-452B-AE14-6C2DCECCE2AA}"/>
              </a:ext>
            </a:extLst>
          </p:cNvPr>
          <p:cNvSpPr/>
          <p:nvPr/>
        </p:nvSpPr>
        <p:spPr>
          <a:xfrm>
            <a:off x="4902036" y="4451133"/>
            <a:ext cx="213661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kern="0" dirty="0">
                <a:latin typeface="Arial" panose="020B0604020202020204" pitchFamily="34" charset="0"/>
                <a:cs typeface="Arial" panose="020B0604020202020204" pitchFamily="34" charset="0"/>
              </a:rPr>
              <a:t>&gt;85%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</a:p>
          <a:p>
            <a:pPr algn="ctr">
              <a:defRPr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0229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Edge Solutions in Advanced Analytics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887844" y="3222702"/>
            <a:ext cx="3522341" cy="501805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322420" y="1388724"/>
            <a:ext cx="2491038" cy="214523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stealth"/>
            <a:tailEnd type="arrow" w="med" len="lg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079338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648518" y="3713356"/>
            <a:ext cx="3239326" cy="546411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675769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280524" y="2246400"/>
            <a:ext cx="2735291" cy="3809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57922" y="4270918"/>
            <a:ext cx="1990596" cy="1639228"/>
          </a:xfrm>
          <a:prstGeom prst="line">
            <a:avLst/>
          </a:prstGeom>
          <a:ln w="212725" cmpd="sng">
            <a:gradFill>
              <a:gsLst>
                <a:gs pos="0">
                  <a:schemeClr val="tx1"/>
                </a:gs>
                <a:gs pos="87000">
                  <a:schemeClr val="accent2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 w="sm" len="sm"/>
          </a:ln>
          <a:effectLst>
            <a:softEdge rad="3175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flipV="1">
            <a:off x="1280523" y="1374728"/>
            <a:ext cx="2735291" cy="7260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7" name="Rectangle 56"/>
          <p:cNvSpPr/>
          <p:nvPr/>
        </p:nvSpPr>
        <p:spPr>
          <a:xfrm flipV="1">
            <a:off x="4668517" y="1374728"/>
            <a:ext cx="2742543" cy="72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8075383" y="1374728"/>
            <a:ext cx="2739245" cy="7260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771299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gaining deep insights from unstructured and structured data traditional methods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sz="1400" kern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entities, tag PoS, extract relationships, analyze sentiments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59433" y="1483044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Hindsight – What happened?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862739" y="1459079"/>
            <a:ext cx="2377440" cy="5909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 – Why did it happen?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58264" y="1501502"/>
            <a:ext cx="23774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Foresight – What should we do?</a:t>
            </a:r>
          </a:p>
        </p:txBody>
      </p:sp>
      <p:sp>
        <p:nvSpPr>
          <p:cNvPr id="63" name="Freeform 62"/>
          <p:cNvSpPr/>
          <p:nvPr/>
        </p:nvSpPr>
        <p:spPr>
          <a:xfrm>
            <a:off x="8142561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Analytics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exploration of frequency, strength and direction of relationships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analysing connection data for clustering/ causality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rgbClr val="2F3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experience with various machine learning algorithms, including Ensemble Learning, Neural Networks,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68358" y="2345475"/>
            <a:ext cx="2560320" cy="3657600"/>
          </a:xfrm>
          <a:custGeom>
            <a:avLst/>
            <a:gdLst>
              <a:gd name="connsiteX0" fmla="*/ 0 w 2673382"/>
              <a:gd name="connsiteY0" fmla="*/ 0 h 2779673"/>
              <a:gd name="connsiteX1" fmla="*/ 2673382 w 2673382"/>
              <a:gd name="connsiteY1" fmla="*/ 0 h 2779673"/>
              <a:gd name="connsiteX2" fmla="*/ 2673382 w 2673382"/>
              <a:gd name="connsiteY2" fmla="*/ 2779673 h 2779673"/>
              <a:gd name="connsiteX3" fmla="*/ 0 w 2673382"/>
              <a:gd name="connsiteY3" fmla="*/ 2779673 h 2779673"/>
              <a:gd name="connsiteX4" fmla="*/ 0 w 2673382"/>
              <a:gd name="connsiteY4" fmla="*/ 0 h 277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382" h="2779673">
                <a:moveTo>
                  <a:pt x="0" y="0"/>
                </a:moveTo>
                <a:lnTo>
                  <a:pt x="2673382" y="0"/>
                </a:lnTo>
                <a:lnTo>
                  <a:pt x="2673382" y="2779673"/>
                </a:lnTo>
                <a:lnTo>
                  <a:pt x="0" y="2779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Acquiring the data from both traditional, big data and other digital sources.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for analysis and insights, using internal, external, batch, streaming, structured, unstructured data. (On-premise and cloud based techs)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&amp; Visualization</a:t>
            </a:r>
            <a:endParaRPr lang="en-IN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dashboards and reports for a business-focused audience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4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Our ETL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746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7BDAD016-3B66-4997-8722-9ECB5216C900}"/>
              </a:ext>
            </a:extLst>
          </p:cNvPr>
          <p:cNvSpPr/>
          <p:nvPr/>
        </p:nvSpPr>
        <p:spPr>
          <a:xfrm>
            <a:off x="5723442" y="4775299"/>
            <a:ext cx="5120772" cy="1921631"/>
          </a:xfrm>
          <a:prstGeom prst="round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1DE8BC7-EFC3-4348-84E8-FED7E77CBF6D}"/>
              </a:ext>
            </a:extLst>
          </p:cNvPr>
          <p:cNvSpPr/>
          <p:nvPr/>
        </p:nvSpPr>
        <p:spPr>
          <a:xfrm>
            <a:off x="325276" y="4736343"/>
            <a:ext cx="5246849" cy="1921631"/>
          </a:xfrm>
          <a:prstGeom prst="round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3314D-73AE-4AA0-A7D3-85E3682C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ETL Capabilities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1D84F4-CAE7-4EC4-B599-37B07CEEEE49}"/>
              </a:ext>
            </a:extLst>
          </p:cNvPr>
          <p:cNvSpPr/>
          <p:nvPr/>
        </p:nvSpPr>
        <p:spPr>
          <a:xfrm>
            <a:off x="312161" y="765111"/>
            <a:ext cx="5388556" cy="1059284"/>
          </a:xfrm>
          <a:prstGeom prst="round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build complex data layers for BI Self Service team to cater to the ad-hoc reporting requests received via service tiers 1,2,3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EEA1B-1DDE-734E-9807-4420970DFF9D}"/>
              </a:ext>
            </a:extLst>
          </p:cNvPr>
          <p:cNvSpPr txBox="1"/>
          <p:nvPr/>
        </p:nvSpPr>
        <p:spPr>
          <a:xfrm>
            <a:off x="504563" y="591813"/>
            <a:ext cx="1709122" cy="307777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D51E76-8F24-43D8-9847-6D46377908EA}"/>
              </a:ext>
            </a:extLst>
          </p:cNvPr>
          <p:cNvSpPr txBox="1"/>
          <p:nvPr/>
        </p:nvSpPr>
        <p:spPr>
          <a:xfrm>
            <a:off x="2847522" y="183626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Extract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1AB3BD-4846-4BED-8F65-15565421E420}"/>
              </a:ext>
            </a:extLst>
          </p:cNvPr>
          <p:cNvSpPr txBox="1"/>
          <p:nvPr/>
        </p:nvSpPr>
        <p:spPr>
          <a:xfrm>
            <a:off x="6083103" y="1836269"/>
            <a:ext cx="131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DC5CD9-A4C9-4176-90CA-11F6BDC178AA}"/>
              </a:ext>
            </a:extLst>
          </p:cNvPr>
          <p:cNvSpPr txBox="1"/>
          <p:nvPr/>
        </p:nvSpPr>
        <p:spPr>
          <a:xfrm>
            <a:off x="10304505" y="183626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Load</a:t>
            </a:r>
          </a:p>
        </p:txBody>
      </p:sp>
      <p:sp>
        <p:nvSpPr>
          <p:cNvPr id="98" name="Right Arrow 7">
            <a:extLst>
              <a:ext uri="{FF2B5EF4-FFF2-40B4-BE49-F238E27FC236}">
                <a16:creationId xmlns:a16="http://schemas.microsoft.com/office/drawing/2014/main" id="{F8D791C4-CF6E-4F8D-9229-0099D8C43B00}"/>
              </a:ext>
            </a:extLst>
          </p:cNvPr>
          <p:cNvSpPr/>
          <p:nvPr/>
        </p:nvSpPr>
        <p:spPr>
          <a:xfrm>
            <a:off x="1870151" y="2109553"/>
            <a:ext cx="10000343" cy="3048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C5309B2-6744-47F6-B929-1D3FF595BB30}"/>
              </a:ext>
            </a:extLst>
          </p:cNvPr>
          <p:cNvSpPr txBox="1"/>
          <p:nvPr/>
        </p:nvSpPr>
        <p:spPr>
          <a:xfrm>
            <a:off x="2251196" y="2407390"/>
            <a:ext cx="2159584" cy="4616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process of extracting the data from Multiple sources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891EFED-FE7F-457F-AD04-FCA6F6B8BFC9}"/>
              </a:ext>
            </a:extLst>
          </p:cNvPr>
          <p:cNvSpPr txBox="1"/>
          <p:nvPr/>
        </p:nvSpPr>
        <p:spPr>
          <a:xfrm>
            <a:off x="5773877" y="2407390"/>
            <a:ext cx="1931699" cy="4616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 the extracted data to required format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738569-CA6A-4E52-A49E-23BDE6B50334}"/>
              </a:ext>
            </a:extLst>
          </p:cNvPr>
          <p:cNvSpPr txBox="1"/>
          <p:nvPr/>
        </p:nvSpPr>
        <p:spPr>
          <a:xfrm>
            <a:off x="9335566" y="2407390"/>
            <a:ext cx="2302840" cy="4616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Load the transformed data to a common destination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92AC5A-1443-4B06-8039-381186CEA55D}"/>
              </a:ext>
            </a:extLst>
          </p:cNvPr>
          <p:cNvSpPr/>
          <p:nvPr/>
        </p:nvSpPr>
        <p:spPr>
          <a:xfrm>
            <a:off x="325276" y="2065049"/>
            <a:ext cx="1429969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IN" sz="1400" b="1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ETL Process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8003D66-FFF4-4A7C-89C1-73EDB669FA7E}"/>
              </a:ext>
            </a:extLst>
          </p:cNvPr>
          <p:cNvCxnSpPr>
            <a:cxnSpLocks/>
          </p:cNvCxnSpPr>
          <p:nvPr/>
        </p:nvCxnSpPr>
        <p:spPr>
          <a:xfrm>
            <a:off x="5876977" y="750823"/>
            <a:ext cx="0" cy="116493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0" name="Picture 10" descr="Image result for data cleaning icon">
            <a:extLst>
              <a:ext uri="{FF2B5EF4-FFF2-40B4-BE49-F238E27FC236}">
                <a16:creationId xmlns:a16="http://schemas.microsoft.com/office/drawing/2014/main" id="{8886909B-A604-4E4C-B728-3689FD6A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849" y="3554164"/>
            <a:ext cx="1196648" cy="8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B68A33E-6BC5-4419-BB1D-2B417671AFCC}"/>
              </a:ext>
            </a:extLst>
          </p:cNvPr>
          <p:cNvGrpSpPr/>
          <p:nvPr/>
        </p:nvGrpSpPr>
        <p:grpSpPr>
          <a:xfrm>
            <a:off x="885392" y="3606888"/>
            <a:ext cx="836450" cy="837585"/>
            <a:chOff x="562137" y="3742516"/>
            <a:chExt cx="836450" cy="837585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DA599F6E-1EB2-4893-BC57-03726F8E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89" y="3742516"/>
              <a:ext cx="398698" cy="39869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28CAC07-3913-4B9C-B70D-F00816C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89" y="4181403"/>
              <a:ext cx="398698" cy="398698"/>
            </a:xfrm>
            <a:prstGeom prst="rect">
              <a:avLst/>
            </a:pr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FA9BD31-3801-4816-A75A-1B4774982364}"/>
                </a:ext>
              </a:extLst>
            </p:cNvPr>
            <p:cNvGrpSpPr/>
            <p:nvPr/>
          </p:nvGrpSpPr>
          <p:grpSpPr>
            <a:xfrm>
              <a:off x="562137" y="3742516"/>
              <a:ext cx="398698" cy="837585"/>
              <a:chOff x="999889" y="2864742"/>
              <a:chExt cx="398698" cy="837585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CE7E7C6-EC26-490D-887D-47AEF3BE6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889" y="2864742"/>
                <a:ext cx="398698" cy="39869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75E7281-A599-4382-897E-D4B99A65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889" y="3303629"/>
                <a:ext cx="398698" cy="39869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668A2853-338D-4758-990F-B5AF00A6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294" y="3028271"/>
                <a:ext cx="207985" cy="221851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62BAF79E-03BD-4A86-A8FD-605EB29A6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rgbClr val="76717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146" y="3464009"/>
                <a:ext cx="207985" cy="221851"/>
              </a:xfrm>
              <a:prstGeom prst="rect">
                <a:avLst/>
              </a:prstGeom>
            </p:spPr>
          </p:pic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3AA5D67-B259-41C0-86C1-8A3394F3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998" y="3886868"/>
              <a:ext cx="207985" cy="22185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EF04704-66B2-4B30-8179-60C70078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6717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850" y="4335484"/>
              <a:ext cx="207985" cy="221851"/>
            </a:xfrm>
            <a:prstGeom prst="rect">
              <a:avLst/>
            </a:prstGeom>
          </p:spPr>
        </p:pic>
      </p:grpSp>
      <p:pic>
        <p:nvPicPr>
          <p:cNvPr id="124" name="Picture 6" descr="https://s-media-cache-ak0.pinimg.com/736x/d1/b5/6e/d1b56ed7ac62b7fb5c6906fbeafd9396.jpg">
            <a:extLst>
              <a:ext uri="{FF2B5EF4-FFF2-40B4-BE49-F238E27FC236}">
                <a16:creationId xmlns:a16="http://schemas.microsoft.com/office/drawing/2014/main" id="{86D07A24-D9EC-4AC6-A01B-FCC5B62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rgbClr val="76717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67" y="3409247"/>
            <a:ext cx="1525668" cy="10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E81F42E-EBB6-4E99-BF7E-BD426D8B41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76717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82" y="3606888"/>
            <a:ext cx="706320" cy="706320"/>
          </a:xfrm>
          <a:prstGeom prst="rect">
            <a:avLst/>
          </a:prstGeom>
        </p:spPr>
      </p:pic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89883F2C-F5E7-4BAD-B365-237449571DE9}"/>
              </a:ext>
            </a:extLst>
          </p:cNvPr>
          <p:cNvSpPr/>
          <p:nvPr/>
        </p:nvSpPr>
        <p:spPr>
          <a:xfrm rot="5400000">
            <a:off x="1563725" y="3899331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D85F7946-8F83-4304-AD34-77451AC2231A}"/>
              </a:ext>
            </a:extLst>
          </p:cNvPr>
          <p:cNvSpPr/>
          <p:nvPr/>
        </p:nvSpPr>
        <p:spPr>
          <a:xfrm rot="5400000">
            <a:off x="2985352" y="3899332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E430CA4E-D788-4E87-AE19-438F556F5E15}"/>
              </a:ext>
            </a:extLst>
          </p:cNvPr>
          <p:cNvSpPr/>
          <p:nvPr/>
        </p:nvSpPr>
        <p:spPr>
          <a:xfrm rot="5400000">
            <a:off x="4257570" y="3899331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8944B0BF-6CF3-430D-B88A-090D113C131A}"/>
              </a:ext>
            </a:extLst>
          </p:cNvPr>
          <p:cNvSpPr/>
          <p:nvPr/>
        </p:nvSpPr>
        <p:spPr>
          <a:xfrm rot="5400000">
            <a:off x="5779958" y="3899331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3AABEA01-8606-42FB-8CAC-054B1329B19D}"/>
              </a:ext>
            </a:extLst>
          </p:cNvPr>
          <p:cNvSpPr/>
          <p:nvPr/>
        </p:nvSpPr>
        <p:spPr>
          <a:xfrm rot="16200000">
            <a:off x="6936208" y="3899331"/>
            <a:ext cx="703715" cy="194524"/>
          </a:xfrm>
          <a:prstGeom prst="triangle">
            <a:avLst/>
          </a:prstGeom>
          <a:solidFill>
            <a:srgbClr val="378D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2" name="Picture 4" descr="Image result for testing icon">
            <a:extLst>
              <a:ext uri="{FF2B5EF4-FFF2-40B4-BE49-F238E27FC236}">
                <a16:creationId xmlns:a16="http://schemas.microsoft.com/office/drawing/2014/main" id="{F9923992-19A2-4E26-9B64-7190CA43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01" y="3456680"/>
            <a:ext cx="980843" cy="9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1BE6756-1556-4D17-AB3B-2D83ACD7BB7C}"/>
              </a:ext>
            </a:extLst>
          </p:cNvPr>
          <p:cNvSpPr txBox="1"/>
          <p:nvPr/>
        </p:nvSpPr>
        <p:spPr>
          <a:xfrm>
            <a:off x="820338" y="3030183"/>
            <a:ext cx="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Sources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89F088-1A07-41FA-B456-31A74617F69C}"/>
              </a:ext>
            </a:extLst>
          </p:cNvPr>
          <p:cNvSpPr txBox="1"/>
          <p:nvPr/>
        </p:nvSpPr>
        <p:spPr>
          <a:xfrm>
            <a:off x="2175317" y="3017513"/>
            <a:ext cx="90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Validation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568821A-89F7-4C66-88EE-81E06C79E9A9}"/>
              </a:ext>
            </a:extLst>
          </p:cNvPr>
          <p:cNvSpPr txBox="1"/>
          <p:nvPr/>
        </p:nvSpPr>
        <p:spPr>
          <a:xfrm>
            <a:off x="3216421" y="3042218"/>
            <a:ext cx="105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Cleansing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DF93755-75EA-48CD-B1D2-F7F7EB3AC4A4}"/>
              </a:ext>
            </a:extLst>
          </p:cNvPr>
          <p:cNvSpPr txBox="1"/>
          <p:nvPr/>
        </p:nvSpPr>
        <p:spPr>
          <a:xfrm>
            <a:off x="4713281" y="3031134"/>
            <a:ext cx="101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Processing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7CD7D2-9E85-441B-AD3D-178C93516210}"/>
              </a:ext>
            </a:extLst>
          </p:cNvPr>
          <p:cNvSpPr txBox="1"/>
          <p:nvPr/>
        </p:nvSpPr>
        <p:spPr>
          <a:xfrm>
            <a:off x="6337328" y="3140528"/>
            <a:ext cx="909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Mart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CF81CF8-5415-4AD2-9B32-99A099024DDD}"/>
              </a:ext>
            </a:extLst>
          </p:cNvPr>
          <p:cNvSpPr txBox="1"/>
          <p:nvPr/>
        </p:nvSpPr>
        <p:spPr>
          <a:xfrm>
            <a:off x="7377555" y="3104428"/>
            <a:ext cx="160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 Shiny App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0C61C1A-3D09-4B6D-94AC-8BB9AF461FF2}"/>
              </a:ext>
            </a:extLst>
          </p:cNvPr>
          <p:cNvSpPr/>
          <p:nvPr/>
        </p:nvSpPr>
        <p:spPr>
          <a:xfrm>
            <a:off x="6033573" y="732209"/>
            <a:ext cx="5604833" cy="1101983"/>
          </a:xfrm>
          <a:prstGeom prst="round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help the Walmart GPA team by increasing their Analytics capabilities through Data Modeling and User Training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prepare a Data Layer and build a visually interactive application using R Shiny apps.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C86737-89BB-49C9-BBAD-C69E5D22573A}"/>
              </a:ext>
            </a:extLst>
          </p:cNvPr>
          <p:cNvSpPr txBox="1"/>
          <p:nvPr/>
        </p:nvSpPr>
        <p:spPr>
          <a:xfrm>
            <a:off x="6329264" y="574113"/>
            <a:ext cx="1479892" cy="307777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Business Needs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235FFA-7F18-4783-8BF1-E7E960809B6A}"/>
              </a:ext>
            </a:extLst>
          </p:cNvPr>
          <p:cNvSpPr txBox="1"/>
          <p:nvPr/>
        </p:nvSpPr>
        <p:spPr>
          <a:xfrm>
            <a:off x="1043220" y="4602733"/>
            <a:ext cx="1430200" cy="307777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Pros of R Shiny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2C9CB1-590F-4BE9-B2DE-BBA6E8B96C27}"/>
              </a:ext>
            </a:extLst>
          </p:cNvPr>
          <p:cNvSpPr txBox="1"/>
          <p:nvPr/>
        </p:nvSpPr>
        <p:spPr>
          <a:xfrm>
            <a:off x="6278685" y="4660416"/>
            <a:ext cx="1917513" cy="307777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Limitations of R Shiny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186CEE-7274-4D27-A5EF-8AF6A4686379}"/>
              </a:ext>
            </a:extLst>
          </p:cNvPr>
          <p:cNvSpPr txBox="1"/>
          <p:nvPr/>
        </p:nvSpPr>
        <p:spPr>
          <a:xfrm>
            <a:off x="7351059" y="4263400"/>
            <a:ext cx="1604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Hosted on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6727F-30E9-4A10-A047-64EF4B1C02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2424" y="3371027"/>
            <a:ext cx="1286986" cy="9464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4A69BA8-50BE-4497-9DCB-9310461CD2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85" y="4076348"/>
            <a:ext cx="433085" cy="43308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57C5044-24B1-4372-BE49-CF6B50905B4F}"/>
              </a:ext>
            </a:extLst>
          </p:cNvPr>
          <p:cNvGrpSpPr/>
          <p:nvPr/>
        </p:nvGrpSpPr>
        <p:grpSpPr>
          <a:xfrm>
            <a:off x="9541032" y="3226365"/>
            <a:ext cx="841527" cy="478017"/>
            <a:chOff x="7396670" y="4794664"/>
            <a:chExt cx="841527" cy="478017"/>
          </a:xfrm>
        </p:grpSpPr>
        <p:pic>
          <p:nvPicPr>
            <p:cNvPr id="63" name="Picture 10" descr="http://bnibury.co.uk/wp-content/uploads/2013/03/members-icon.png">
              <a:extLst>
                <a:ext uri="{FF2B5EF4-FFF2-40B4-BE49-F238E27FC236}">
                  <a16:creationId xmlns:a16="http://schemas.microsoft.com/office/drawing/2014/main" id="{B333061A-3B85-4F76-A237-B5D3F67BA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670" y="4794664"/>
              <a:ext cx="464326" cy="46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ace-professional.com/sites/default/files/male-icon-temporary.png">
              <a:extLst>
                <a:ext uri="{FF2B5EF4-FFF2-40B4-BE49-F238E27FC236}">
                  <a16:creationId xmlns:a16="http://schemas.microsoft.com/office/drawing/2014/main" id="{52961848-2892-49F9-ABDF-1123B7AEB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67" y="4863151"/>
              <a:ext cx="409530" cy="4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9FDA0DB-83D6-4262-AB3B-AE4EF1F2FEFC}"/>
              </a:ext>
            </a:extLst>
          </p:cNvPr>
          <p:cNvSpPr txBox="1"/>
          <p:nvPr/>
        </p:nvSpPr>
        <p:spPr>
          <a:xfrm>
            <a:off x="10073618" y="3253134"/>
            <a:ext cx="1306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</a:t>
            </a:r>
          </a:p>
          <a:p>
            <a:pPr algn="ctr"/>
            <a:r>
              <a:rPr lang="en-IN" sz="11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Users</a:t>
            </a:r>
            <a:endParaRPr lang="en-US" sz="1100" b="1" i="1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9B1EF9-984F-4A33-9EC8-CBB633D7BFDE}"/>
              </a:ext>
            </a:extLst>
          </p:cNvPr>
          <p:cNvSpPr txBox="1"/>
          <p:nvPr/>
        </p:nvSpPr>
        <p:spPr>
          <a:xfrm>
            <a:off x="10073618" y="4085586"/>
            <a:ext cx="1102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Senior Management</a:t>
            </a:r>
            <a:endParaRPr lang="en-US" sz="1100" b="1" i="1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FCDF37F-909A-4751-AD88-1DD84827C542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8819410" y="3479178"/>
            <a:ext cx="659818" cy="365071"/>
          </a:xfrm>
          <a:prstGeom prst="straightConnector1">
            <a:avLst/>
          </a:prstGeom>
          <a:ln>
            <a:solidFill>
              <a:srgbClr val="0040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5DE35B-874B-462B-A9FF-410739A5968C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818961" y="4094695"/>
            <a:ext cx="779024" cy="198196"/>
          </a:xfrm>
          <a:prstGeom prst="straightConnector1">
            <a:avLst/>
          </a:prstGeom>
          <a:ln>
            <a:solidFill>
              <a:srgbClr val="0040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174ECE2-A67D-4E91-81E4-D8653C93010E}"/>
              </a:ext>
            </a:extLst>
          </p:cNvPr>
          <p:cNvSpPr/>
          <p:nvPr/>
        </p:nvSpPr>
        <p:spPr>
          <a:xfrm>
            <a:off x="637421" y="3027930"/>
            <a:ext cx="10593521" cy="15048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6854B-AEA1-400C-B8BD-9D79B7FD51A1}"/>
              </a:ext>
            </a:extLst>
          </p:cNvPr>
          <p:cNvSpPr/>
          <p:nvPr/>
        </p:nvSpPr>
        <p:spPr>
          <a:xfrm>
            <a:off x="6241324" y="5048923"/>
            <a:ext cx="3016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Restriction of Traffic in Free Version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B7407-6822-4B74-A014-EAF01A4639E5}"/>
              </a:ext>
            </a:extLst>
          </p:cNvPr>
          <p:cNvSpPr/>
          <p:nvPr/>
        </p:nvSpPr>
        <p:spPr>
          <a:xfrm>
            <a:off x="6232814" y="5428338"/>
            <a:ext cx="3964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Requires Timely Updates (upgrading packages)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36C7C8-216B-437A-BC91-25415512675E}"/>
              </a:ext>
            </a:extLst>
          </p:cNvPr>
          <p:cNvSpPr/>
          <p:nvPr/>
        </p:nvSpPr>
        <p:spPr>
          <a:xfrm>
            <a:off x="1002050" y="4980961"/>
            <a:ext cx="2112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Efficient Response 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84B67-B86E-4828-B21C-51412635F32D}"/>
              </a:ext>
            </a:extLst>
          </p:cNvPr>
          <p:cNvSpPr/>
          <p:nvPr/>
        </p:nvSpPr>
        <p:spPr>
          <a:xfrm>
            <a:off x="985705" y="5357559"/>
            <a:ext cx="2752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Complete Automation of the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3431B9-4584-4560-8F6A-08C3826163C9}"/>
              </a:ext>
            </a:extLst>
          </p:cNvPr>
          <p:cNvSpPr/>
          <p:nvPr/>
        </p:nvSpPr>
        <p:spPr>
          <a:xfrm>
            <a:off x="1015808" y="5781340"/>
            <a:ext cx="3060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Advanced Visualization Capabilities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BFE91E-9559-4674-8F01-EB61CCAEDEAE}"/>
              </a:ext>
            </a:extLst>
          </p:cNvPr>
          <p:cNvSpPr/>
          <p:nvPr/>
        </p:nvSpPr>
        <p:spPr>
          <a:xfrm>
            <a:off x="1015808" y="6178130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Cost Effective</a:t>
            </a:r>
          </a:p>
        </p:txBody>
      </p:sp>
      <p:pic>
        <p:nvPicPr>
          <p:cNvPr id="1026" name="Picture 2" descr="https://static.thenounproject.com/png/812148-200.png">
            <a:extLst>
              <a:ext uri="{FF2B5EF4-FFF2-40B4-BE49-F238E27FC236}">
                <a16:creationId xmlns:a16="http://schemas.microsoft.com/office/drawing/2014/main" id="{A26800F2-A941-4E22-92C0-6202EBE40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09" y="4939204"/>
            <a:ext cx="503656" cy="50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thenounproject.com/png/1098215-200.png">
            <a:extLst>
              <a:ext uri="{FF2B5EF4-FFF2-40B4-BE49-F238E27FC236}">
                <a16:creationId xmlns:a16="http://schemas.microsoft.com/office/drawing/2014/main" id="{DE38ABD7-A558-434F-80A0-9354E7A2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28" y="5374156"/>
            <a:ext cx="462757" cy="46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1507266-200.png">
            <a:extLst>
              <a:ext uri="{FF2B5EF4-FFF2-40B4-BE49-F238E27FC236}">
                <a16:creationId xmlns:a16="http://schemas.microsoft.com/office/drawing/2014/main" id="{09AA4DCB-4C42-46F8-B5B3-BBA276899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5" y="4978556"/>
            <a:ext cx="324470" cy="3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thenounproject.com/png/1737752-200.png">
            <a:extLst>
              <a:ext uri="{FF2B5EF4-FFF2-40B4-BE49-F238E27FC236}">
                <a16:creationId xmlns:a16="http://schemas.microsoft.com/office/drawing/2014/main" id="{D97201AB-CCAB-414C-A829-83C019CF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5" y="5330090"/>
            <a:ext cx="389232" cy="38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.thenounproject.com/png/1700219-200.png">
            <a:extLst>
              <a:ext uri="{FF2B5EF4-FFF2-40B4-BE49-F238E27FC236}">
                <a16:creationId xmlns:a16="http://schemas.microsoft.com/office/drawing/2014/main" id="{DC1E37A7-835D-4DCC-AAB2-4E4BA7D0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0" y="6196368"/>
            <a:ext cx="309690" cy="3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tatic.thenounproject.com/png/1677685-200.png">
            <a:extLst>
              <a:ext uri="{FF2B5EF4-FFF2-40B4-BE49-F238E27FC236}">
                <a16:creationId xmlns:a16="http://schemas.microsoft.com/office/drawing/2014/main" id="{9E95EF26-AAA7-4FD4-A85D-84574FBA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87" y="5778178"/>
            <a:ext cx="366009" cy="3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6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936-17BC-410A-8206-9E46E8DDC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78303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7BFD4A-DDB4-4560-A448-7B6BE009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99" y="49064"/>
            <a:ext cx="10940304" cy="408349"/>
          </a:xfrm>
        </p:spPr>
        <p:txBody>
          <a:bodyPr/>
          <a:lstStyle/>
          <a:p>
            <a:r>
              <a:rPr lang="en-US" dirty="0"/>
              <a:t>Planner Tool : Leading Global Food &amp; Beverages Corporation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58550" y="6492875"/>
            <a:ext cx="933450" cy="365125"/>
          </a:xfrm>
        </p:spPr>
        <p:txBody>
          <a:bodyPr/>
          <a:lstStyle/>
          <a:p>
            <a:fld id="{017F978A-4048-4358-9343-69F8E58C9EF5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998" y="724872"/>
            <a:ext cx="10563492" cy="5862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304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To predict the future revenue and sales using the user's input of various factors such as inflation, population growth &amp; more </a:t>
            </a:r>
            <a:endParaRPr lang="en-IN" sz="1800" dirty="0">
              <a:solidFill>
                <a:schemeClr val="accent5">
                  <a:lumMod val="50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2050" name="Picture 2" descr="https://lh3.googleusercontent.com/-1RM13y0_Mx0/WqfTky7v7RI/AAAAAAAABgg/uTGKMhIATEoNM2YKRjq1KlnWrbXKnsLRwCL0BGAYYCw/h659/2018-03-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5" y="1246678"/>
            <a:ext cx="10092437" cy="50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889471"/>
      </p:ext>
    </p:extLst>
  </p:cSld>
  <p:clrMapOvr>
    <a:masterClrMapping/>
  </p:clrMapOvr>
</p:sld>
</file>

<file path=ppt/theme/theme1.xml><?xml version="1.0" encoding="utf-8"?>
<a:theme xmlns:a="http://schemas.openxmlformats.org/drawingml/2006/main" name="LV Marke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arketing Theme" id="{6EC8DCDE-9097-4687-A58E-F22E6E03370B}" vid="{F54F3BFF-62C9-4FCD-9277-ADA213999265}"/>
    </a:ext>
  </a:extLst>
</a:theme>
</file>

<file path=ppt/theme/theme2.xml><?xml version="1.0" encoding="utf-8"?>
<a:theme xmlns:a="http://schemas.openxmlformats.org/drawingml/2006/main" name="LV Mkting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 Mkting Theme" id="{5FD5764A-DC24-483A-8F9F-851942A38643}" vid="{36C3421B-C600-4EC0-95F8-65E3346DC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LV Marketing Theme</Template>
  <TotalTime>14797</TotalTime>
  <Words>696</Words>
  <Application>Microsoft Office PowerPoint</Application>
  <PresentationFormat>Widescreen</PresentationFormat>
  <Paragraphs>173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Avenir Book</vt:lpstr>
      <vt:lpstr>Calibri</vt:lpstr>
      <vt:lpstr>Gill Sans MT</vt:lpstr>
      <vt:lpstr>Open Sans</vt:lpstr>
      <vt:lpstr>Segoe UI</vt:lpstr>
      <vt:lpstr>Times New Roman</vt:lpstr>
      <vt:lpstr>Wingdings</vt:lpstr>
      <vt:lpstr>LV Marketing Theme</vt:lpstr>
      <vt:lpstr>LV Mkting Theme</vt:lpstr>
      <vt:lpstr>LatentView Proposal – ETL Capabilities  </vt:lpstr>
      <vt:lpstr> Agenda</vt:lpstr>
      <vt:lpstr>PowerPoint Presentation</vt:lpstr>
      <vt:lpstr>LatentView – A World Class Analytics Company</vt:lpstr>
      <vt:lpstr>Cutting Edge Solutions in Advanced Analytics</vt:lpstr>
      <vt:lpstr>PowerPoint Presentation</vt:lpstr>
      <vt:lpstr>Our ETL Capabilities</vt:lpstr>
      <vt:lpstr>PowerPoint Presentation</vt:lpstr>
      <vt:lpstr>Planner Tool : Leading Global Food &amp; Beverages Corporation</vt:lpstr>
      <vt:lpstr>Planner Tool : Leading Global Food &amp; Beverages Corporation</vt:lpstr>
      <vt:lpstr>Reliability Tool : Leading Home Appliances and Repair Services Provider</vt:lpstr>
      <vt:lpstr>Exploratory Data Analysis Tool : A Leading Asset Management Company</vt:lpstr>
      <vt:lpstr>Exploratory Data Analysis Tool : A Leading Asset Management Company</vt:lpstr>
      <vt:lpstr>Exploratory Data Analysis Tool : A Leading Asset Management Company</vt:lpstr>
      <vt:lpstr>Exploratory Data Analysis Tool : A Leading Asset Management Company</vt:lpstr>
      <vt:lpstr>PowerPoint Presentation</vt:lpstr>
      <vt:lpstr>Effort Estimation &amp; Governance Structure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Basan</dc:creator>
  <cp:lastModifiedBy>Siva Palanisamy</cp:lastModifiedBy>
  <cp:revision>242</cp:revision>
  <dcterms:created xsi:type="dcterms:W3CDTF">2018-07-09T10:37:31Z</dcterms:created>
  <dcterms:modified xsi:type="dcterms:W3CDTF">2018-08-22T09:42:14Z</dcterms:modified>
</cp:coreProperties>
</file>